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4D7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4"/>
  </p:normalViewPr>
  <p:slideViewPr>
    <p:cSldViewPr snapToGrid="0">
      <p:cViewPr varScale="1">
        <p:scale>
          <a:sx n="90" d="100"/>
          <a:sy n="90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FDE3E-FEC1-1D66-9535-0E125478E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E3009-F7BE-6532-0E51-3FA95C3D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256EE-CDC5-0A67-E0C3-A276BC64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8D1B-A783-0C4F-BA85-BC5D19D97A7C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9B4F-DC50-8819-8828-952AC0428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3CC66-EA1A-83F6-EFDF-37E6C4A29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2D19-5317-6348-B640-721C43C0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32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EC66-495B-6789-536D-DB74AA27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C8BD7-5DF2-8552-78B0-CA502B289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005AF-84B1-1B45-CB60-7582D8DBC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8D1B-A783-0C4F-BA85-BC5D19D97A7C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A2801-9758-6C54-7CFA-FADE0E71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A6089-7FA6-73A1-9AC2-4936DFD1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2D19-5317-6348-B640-721C43C0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19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E1BA7-8FE2-F1E4-8CE9-5909D9D47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C83CF-1776-35CA-FC85-4CD04A621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1CF91-B01A-F10A-18FA-F48822D88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8D1B-A783-0C4F-BA85-BC5D19D97A7C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06460-E216-A198-8400-0B51082E7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7393-64A1-2CF2-3545-77571048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2D19-5317-6348-B640-721C43C0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31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7987-B670-9494-47B3-7EB9C67B5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D0CEA-CB9B-0539-2840-3B5DE74C1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E0E4E-C347-29F3-95C5-AA16BBEA1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8D1B-A783-0C4F-BA85-BC5D19D97A7C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E463E-3EA7-B1F7-5AED-1B4CBF9AE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9AB29-17A3-88F2-1186-B5AF201F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2D19-5317-6348-B640-721C43C0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90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B766-2733-BC95-E909-55C410CD9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E739E-E53C-4DA4-09A8-55975B1C1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D5959-2ADC-0BE8-DDD6-E83FE10A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8D1B-A783-0C4F-BA85-BC5D19D97A7C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FF970-AB03-7449-F8D9-824790CB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CDE14-63A7-7CE9-6F9D-886889E8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2D19-5317-6348-B640-721C43C0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06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A7143-6D2A-B6EE-3B79-BE18C8F4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29784-D4F4-6803-C229-33BA154DB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6110B-E03A-6095-674E-F8A02DB9C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6FFDC-1ACC-9098-F378-39C6F2FCE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8D1B-A783-0C4F-BA85-BC5D19D97A7C}" type="datetimeFigureOut">
              <a:rPr lang="en-US" smtClean="0"/>
              <a:t>3/8/24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CFF37-01BD-6146-E6E1-1559C1B4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857B6-DF4C-2B53-D7CD-1CE85900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2D19-5317-6348-B640-721C43C0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9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D6FBD-B12E-7225-19BB-448D62D3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BBB8E-DFCE-567A-633D-BE94301CE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A6FF3-96ED-5E5E-0F94-FE14888D7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7FFB7-19D6-CC88-4B53-FC2A123E0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D700E0-AF38-FAD1-869B-AF3460342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448A82-1D4C-B96A-5248-40F2F2313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8D1B-A783-0C4F-BA85-BC5D19D97A7C}" type="datetimeFigureOut">
              <a:rPr lang="en-US" smtClean="0"/>
              <a:t>3/8/24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86646-AEA0-1E7E-20D9-00756D31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F47CEF-AA7A-CB25-8180-9947F0AA7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2D19-5317-6348-B640-721C43C0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48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E0D9B-728F-924A-5BB6-CC90C21D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C019-1EE2-8C57-E79E-3DF58048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8D1B-A783-0C4F-BA85-BC5D19D97A7C}" type="datetimeFigureOut">
              <a:rPr lang="en-US" smtClean="0"/>
              <a:t>3/8/24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08A8D-B39B-35EB-2DA2-4B5646AA5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9015C-0214-42A3-C8BD-093B533B7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2D19-5317-6348-B640-721C43C0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4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71797F-8393-737C-35F9-F08C94DC7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8D1B-A783-0C4F-BA85-BC5D19D97A7C}" type="datetimeFigureOut">
              <a:rPr lang="en-US" smtClean="0"/>
              <a:t>3/8/24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9BA799-42E3-77FB-A338-5F52C1E48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D29F0-BB60-522D-ACE9-AD9CFFB39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2D19-5317-6348-B640-721C43C0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4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DE23-5E2E-7848-F310-8328F4EB8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88857-19F5-4B64-872A-74B88D29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3B566-056C-BADC-DDF8-0801CF4BB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8688C0-DDBC-7F7C-4D50-5EB95F75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8D1B-A783-0C4F-BA85-BC5D19D97A7C}" type="datetimeFigureOut">
              <a:rPr lang="en-US" smtClean="0"/>
              <a:t>3/8/24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320E9-42DC-90F8-24C9-4E20AF531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ED20BE-216C-DF7B-DE7D-AD6BAF99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2D19-5317-6348-B640-721C43C0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5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4E91-6B33-FA18-8758-FE107F5D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6876B-5D69-3A29-2317-EA12480BF8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35D4A-CC56-248C-C72B-EC63F9F77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8532A-B5EA-2F18-252A-DE19482A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8D1B-A783-0C4F-BA85-BC5D19D97A7C}" type="datetimeFigureOut">
              <a:rPr lang="en-US" smtClean="0"/>
              <a:t>3/8/24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BD450-4BA3-A512-BF05-0A221867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01248-76A7-9C0D-BE31-08ADD930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2D19-5317-6348-B640-721C43C0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62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6B65EE-610E-52B6-E74D-A747CBAE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FC867-0601-59E8-B457-6C6CD8186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B7516-4080-5CEC-C418-AD5506AA5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ED8D1B-A783-0C4F-BA85-BC5D19D97A7C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9836F-1DF3-8778-4F04-B0E2E4979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51472-863D-1A42-0767-D4A71C752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E82D19-5317-6348-B640-721C43C0A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76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hockey players posing for a photo&#10;&#10;Description automatically generated">
            <a:extLst>
              <a:ext uri="{FF2B5EF4-FFF2-40B4-BE49-F238E27FC236}">
                <a16:creationId xmlns:a16="http://schemas.microsoft.com/office/drawing/2014/main" id="{F9C24E8B-3D33-6078-D8B7-42A9A4277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E1C98B-D0AB-AB32-AECC-985C87EC0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b="1" dirty="0">
                <a:solidFill>
                  <a:srgbClr val="FFC000"/>
                </a:solidFill>
                <a:latin typeface="Eras Medium ITC" panose="020B0602030504020804" pitchFamily="34" charset="77"/>
              </a:rPr>
              <a:t>HOW TO WIN THE STANLEY CUP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A6850-38BE-9EA5-37AA-DB636C706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BY:  Tyler Kuchan</a:t>
            </a:r>
          </a:p>
        </p:txBody>
      </p:sp>
    </p:spTree>
    <p:extLst>
      <p:ext uri="{BB962C8B-B14F-4D97-AF65-F5344CB8AC3E}">
        <p14:creationId xmlns:p14="http://schemas.microsoft.com/office/powerpoint/2010/main" val="106456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71538-3666-1B60-C081-7436D7C27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280" y="178886"/>
            <a:ext cx="5087340" cy="1325563"/>
          </a:xfrm>
        </p:spPr>
        <p:txBody>
          <a:bodyPr/>
          <a:lstStyle/>
          <a:p>
            <a:pPr algn="ctr"/>
            <a:r>
              <a:rPr lang="en-US" b="1" dirty="0"/>
              <a:t>How to win games in the NHL?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A6BA92F-FA57-6B64-4F22-77DC2F805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79" y="178886"/>
            <a:ext cx="6905901" cy="6524292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8EB37-7509-0828-C384-AD61F3A83087}"/>
              </a:ext>
            </a:extLst>
          </p:cNvPr>
          <p:cNvSpPr txBox="1"/>
          <p:nvPr/>
        </p:nvSpPr>
        <p:spPr>
          <a:xfrm>
            <a:off x="7005280" y="1504449"/>
            <a:ext cx="5087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Goals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Goals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Save Percentage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Power Play Percentage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Penalty Kill Percentage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1A84D4-4E6A-E143-7CA3-047756253326}"/>
              </a:ext>
            </a:extLst>
          </p:cNvPr>
          <p:cNvSpPr txBox="1"/>
          <p:nvPr/>
        </p:nvSpPr>
        <p:spPr>
          <a:xfrm>
            <a:off x="7005280" y="4103813"/>
            <a:ext cx="5087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Additionally, independent variable changed from </a:t>
            </a:r>
            <a:r>
              <a:rPr lang="en-US" sz="2400" u="sng" dirty="0"/>
              <a:t>Points</a:t>
            </a:r>
            <a:r>
              <a:rPr lang="en-US" sz="2400" dirty="0"/>
              <a:t> to </a:t>
            </a:r>
            <a:r>
              <a:rPr lang="en-US" sz="2400" u="sng" dirty="0"/>
              <a:t>Points Percentage</a:t>
            </a:r>
            <a:r>
              <a:rPr lang="en-US" sz="2400" dirty="0"/>
              <a:t> to account for shortened seasons in 2013, 2020, and 2021.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D931D1-3297-1EA7-5139-C0DA5571720D}"/>
              </a:ext>
            </a:extLst>
          </p:cNvPr>
          <p:cNvCxnSpPr>
            <a:cxnSpLocks/>
          </p:cNvCxnSpPr>
          <p:nvPr/>
        </p:nvCxnSpPr>
        <p:spPr>
          <a:xfrm>
            <a:off x="685799" y="673727"/>
            <a:ext cx="0" cy="60053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511893-8F56-D7EA-28A7-1A54514086CD}"/>
              </a:ext>
            </a:extLst>
          </p:cNvPr>
          <p:cNvCxnSpPr>
            <a:cxnSpLocks/>
          </p:cNvCxnSpPr>
          <p:nvPr/>
        </p:nvCxnSpPr>
        <p:spPr>
          <a:xfrm>
            <a:off x="2125578" y="673726"/>
            <a:ext cx="0" cy="60053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DCD1A6-B73F-21CC-EE70-6F5EA176D6B1}"/>
              </a:ext>
            </a:extLst>
          </p:cNvPr>
          <p:cNvCxnSpPr>
            <a:cxnSpLocks/>
          </p:cNvCxnSpPr>
          <p:nvPr/>
        </p:nvCxnSpPr>
        <p:spPr>
          <a:xfrm>
            <a:off x="649702" y="673726"/>
            <a:ext cx="150876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491E3C-61F3-67AD-9BD4-C04C6E784520}"/>
              </a:ext>
            </a:extLst>
          </p:cNvPr>
          <p:cNvCxnSpPr>
            <a:cxnSpLocks/>
          </p:cNvCxnSpPr>
          <p:nvPr/>
        </p:nvCxnSpPr>
        <p:spPr>
          <a:xfrm>
            <a:off x="649702" y="6679113"/>
            <a:ext cx="150876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902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119B85A-651B-BCFD-6EAE-D2C31860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Average Rankings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5382C01-B4AC-9BCB-0CAB-1643210DF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4"/>
            <a:ext cx="10515600" cy="1429994"/>
          </a:xfrm>
        </p:spPr>
        <p:txBody>
          <a:bodyPr/>
          <a:lstStyle/>
          <a:p>
            <a:r>
              <a:rPr lang="en-US" dirty="0"/>
              <a:t>Made new data frames to observe the average rankings of playoff teams in each statistic for each season, as well as the Stanley Cup Champions of each season.</a:t>
            </a:r>
          </a:p>
        </p:txBody>
      </p:sp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82C006F-802B-B7EA-1D29-0A89CE157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68" y="3101547"/>
            <a:ext cx="11274465" cy="34899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6372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document&#10;&#10;Description automatically generated">
            <a:extLst>
              <a:ext uri="{FF2B5EF4-FFF2-40B4-BE49-F238E27FC236}">
                <a16:creationId xmlns:a16="http://schemas.microsoft.com/office/drawing/2014/main" id="{04FAB81C-5B51-26F2-018B-261A48F8C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3" y="252394"/>
            <a:ext cx="5486400" cy="63532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9DAD68E-3F62-6673-77A4-29A46F571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68" y="252395"/>
            <a:ext cx="5655165" cy="6353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6A7D5-6BC5-EF32-3279-0BE83B288C59}"/>
              </a:ext>
            </a:extLst>
          </p:cNvPr>
          <p:cNvSpPr txBox="1"/>
          <p:nvPr/>
        </p:nvSpPr>
        <p:spPr>
          <a:xfrm>
            <a:off x="9360568" y="5305926"/>
            <a:ext cx="2562727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All 18 Champions were Top 10 in at least 1 category.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Power Play percentage lower for champions than average playoff teams.</a:t>
            </a:r>
          </a:p>
        </p:txBody>
      </p:sp>
    </p:spTree>
    <p:extLst>
      <p:ext uri="{BB962C8B-B14F-4D97-AF65-F5344CB8AC3E}">
        <p14:creationId xmlns:p14="http://schemas.microsoft.com/office/powerpoint/2010/main" val="3267735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BCA5EDC-DFF3-ED12-72A5-9AC6962CB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3" y="1045244"/>
            <a:ext cx="8419161" cy="20309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table with numbers and numbers&#10;&#10;Description automatically generated">
            <a:extLst>
              <a:ext uri="{FF2B5EF4-FFF2-40B4-BE49-F238E27FC236}">
                <a16:creationId xmlns:a16="http://schemas.microsoft.com/office/drawing/2014/main" id="{D8562A00-3657-95DA-7C4A-A17C25A5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150" y="3220602"/>
            <a:ext cx="4496865" cy="2858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creenshot of a table&#10;&#10;Description automatically generated">
            <a:extLst>
              <a:ext uri="{FF2B5EF4-FFF2-40B4-BE49-F238E27FC236}">
                <a16:creationId xmlns:a16="http://schemas.microsoft.com/office/drawing/2014/main" id="{556BE8C5-4744-AFA2-FBAE-761C93E00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4" y="3220601"/>
            <a:ext cx="3844903" cy="2858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ECC5774-8FE5-562E-FF83-25A9C5A35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" y="1"/>
            <a:ext cx="8419161" cy="1045244"/>
          </a:xfrm>
        </p:spPr>
        <p:txBody>
          <a:bodyPr/>
          <a:lstStyle/>
          <a:p>
            <a:pPr algn="ctr"/>
            <a:r>
              <a:rPr lang="en-US" b="1" dirty="0"/>
              <a:t>Skaters &amp; Goalies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36645D-89DA-FE4F-B83F-9E5491F26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5406" y="1045242"/>
            <a:ext cx="3497739" cy="5692441"/>
          </a:xfrm>
        </p:spPr>
        <p:txBody>
          <a:bodyPr>
            <a:normAutofit/>
          </a:bodyPr>
          <a:lstStyle/>
          <a:p>
            <a:r>
              <a:rPr lang="en-US" sz="2400" dirty="0"/>
              <a:t>Imported new files to observe individual skaters &amp; goalies.</a:t>
            </a:r>
          </a:p>
          <a:p>
            <a:r>
              <a:rPr lang="en-US" sz="2400" dirty="0"/>
              <a:t>Filtered Skaters’ statistics to points (goals + assists) and how they ranked for that season.</a:t>
            </a:r>
          </a:p>
          <a:p>
            <a:r>
              <a:rPr lang="en-US" sz="2400" dirty="0"/>
              <a:t>Filtered Goalies’ statistics to games played, goals allowed, save percentage, and how they ranked in save percentage for that season.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599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9C4CDB7-97EC-D12F-20EC-AA798519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502" y="3521185"/>
            <a:ext cx="6099466" cy="3305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A0859B-2EA6-FE25-F7DD-86CA976EF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160" y="1345057"/>
            <a:ext cx="3150391" cy="2095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39BB65-E4B7-1BD5-F9C3-0C1218A5A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481" y="1328739"/>
            <a:ext cx="3150391" cy="2100261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FEFDB7C-DFBA-993B-07C4-431EB2852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835" y="31247"/>
            <a:ext cx="5901067" cy="1496764"/>
          </a:xfrm>
        </p:spPr>
        <p:txBody>
          <a:bodyPr/>
          <a:lstStyle/>
          <a:p>
            <a:pPr algn="ctr"/>
            <a:r>
              <a:rPr lang="en-US" b="1" dirty="0"/>
              <a:t>Impact Players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E00DC01-DFE9-61EC-98D7-DAE8A11FC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7" y="3958389"/>
            <a:ext cx="6044405" cy="2868364"/>
          </a:xfrm>
        </p:spPr>
        <p:txBody>
          <a:bodyPr>
            <a:normAutofit/>
          </a:bodyPr>
          <a:lstStyle/>
          <a:p>
            <a:r>
              <a:rPr lang="en-US" sz="2400" dirty="0"/>
              <a:t>Observed teams ranked #1 in goals for, and #1 in goals allowed.</a:t>
            </a:r>
          </a:p>
          <a:p>
            <a:r>
              <a:rPr lang="en-US" sz="2400" dirty="0"/>
              <a:t>Looked directly at Pittsburgh’s 2017 championship team, which had 3 players in the top 20 for points in that season.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165B763-3638-AF35-8DBD-A2105C397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7" y="31246"/>
            <a:ext cx="5305924" cy="34497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3404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3E66B5-6DD0-05CE-6A67-C6D9FC496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26" y="365125"/>
            <a:ext cx="5867400" cy="1325563"/>
          </a:xfrm>
        </p:spPr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8481F3-49F1-443B-8D44-44392CF8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26" y="1825625"/>
            <a:ext cx="6609348" cy="4906712"/>
          </a:xfrm>
        </p:spPr>
        <p:txBody>
          <a:bodyPr/>
          <a:lstStyle/>
          <a:p>
            <a:r>
              <a:rPr lang="en-US" dirty="0"/>
              <a:t>To make the playoffs in the NHL, 100+ points will get you in, with 90+ points being on the shaky side.</a:t>
            </a:r>
          </a:p>
          <a:p>
            <a:r>
              <a:rPr lang="en-US" dirty="0"/>
              <a:t>To win the Stanley Cup, a team needs to be in the Top 10 in the NHL in Goals For, Goals Allowed, Save Percentage, Power Play Percentage, and/or Penalty Kill Percentage.</a:t>
            </a:r>
          </a:p>
          <a:p>
            <a:r>
              <a:rPr lang="en-US" dirty="0"/>
              <a:t>Having an impact player doesn’t hurt, but it doesn’t make it impossible to win.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8B85DB-763F-9E1C-917B-26ADAFE76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286" y="3429000"/>
            <a:ext cx="4720388" cy="3146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E2B27F-F63E-D51A-FC5F-8FC2F616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285" y="120436"/>
            <a:ext cx="4720389" cy="314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0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hockey player holding up a trophy&#10;&#10;Description automatically generated">
            <a:extLst>
              <a:ext uri="{FF2B5EF4-FFF2-40B4-BE49-F238E27FC236}">
                <a16:creationId xmlns:a16="http://schemas.microsoft.com/office/drawing/2014/main" id="{3C835BE5-CB06-03BD-5F2E-04350F21C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6" r="747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3CC1D-5769-F8F8-970B-E6482914D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66FA-188A-FA65-B93E-7DF93ABE7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Question:</a:t>
            </a:r>
          </a:p>
          <a:p>
            <a:pPr lvl="1"/>
            <a:r>
              <a:rPr lang="en-US" sz="2000"/>
              <a:t>What factors in the regular season contribute to NHL teams not only making the playoffs, but also being able to win the Stanley Cup?</a:t>
            </a:r>
          </a:p>
          <a:p>
            <a:r>
              <a:rPr lang="en-US" sz="2000"/>
              <a:t>Observing the Salary Cap Era</a:t>
            </a:r>
          </a:p>
          <a:p>
            <a:pPr lvl="1"/>
            <a:r>
              <a:rPr lang="en-US" sz="2000"/>
              <a:t>(2006-PRESENT)</a:t>
            </a:r>
          </a:p>
          <a:p>
            <a:pPr lvl="1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72503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8267-383E-B495-8CEA-0D183B753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Cleaning the Data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00569124-D554-70DA-36C7-7E89603B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16" y="1337512"/>
            <a:ext cx="11554568" cy="4351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4B3ADD-1649-D5B6-B209-9D09C7B48F1C}"/>
              </a:ext>
            </a:extLst>
          </p:cNvPr>
          <p:cNvSpPr txBox="1"/>
          <p:nvPr/>
        </p:nvSpPr>
        <p:spPr>
          <a:xfrm>
            <a:off x="5035095" y="6476658"/>
            <a:ext cx="715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* all data gathered from Hockey Reference </a:t>
            </a:r>
          </a:p>
        </p:txBody>
      </p:sp>
    </p:spTree>
    <p:extLst>
      <p:ext uri="{BB962C8B-B14F-4D97-AF65-F5344CB8AC3E}">
        <p14:creationId xmlns:p14="http://schemas.microsoft.com/office/powerpoint/2010/main" val="2625554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54EB782-3E51-4A7A-CB1F-D4F7FFC7F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708" y="249391"/>
            <a:ext cx="8011100" cy="6359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424D3C-704C-EDD0-8906-B8280E80F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6" y="282310"/>
            <a:ext cx="4036516" cy="6326297"/>
          </a:xfrm>
        </p:spPr>
        <p:txBody>
          <a:bodyPr>
            <a:normAutofit/>
          </a:bodyPr>
          <a:lstStyle/>
          <a:p>
            <a:r>
              <a:rPr lang="en-US" sz="2400" dirty="0"/>
              <a:t>Renamed columns with non-letters in names.</a:t>
            </a:r>
          </a:p>
          <a:p>
            <a:r>
              <a:rPr lang="en-US" sz="2400" dirty="0"/>
              <a:t>Ranked teams in each season in 5 categories:</a:t>
            </a:r>
          </a:p>
          <a:p>
            <a:pPr lvl="1"/>
            <a:r>
              <a:rPr lang="en-US" sz="2000" dirty="0"/>
              <a:t>Goals for</a:t>
            </a:r>
          </a:p>
          <a:p>
            <a:pPr lvl="1"/>
            <a:r>
              <a:rPr lang="en-US" sz="2000" dirty="0"/>
              <a:t>Goals Allowed</a:t>
            </a:r>
          </a:p>
          <a:p>
            <a:pPr lvl="1"/>
            <a:r>
              <a:rPr lang="en-US" sz="2000" dirty="0"/>
              <a:t>Save Percentage</a:t>
            </a:r>
          </a:p>
          <a:p>
            <a:pPr lvl="1"/>
            <a:r>
              <a:rPr lang="en-US" sz="2000" dirty="0"/>
              <a:t>Power Play Percentage</a:t>
            </a:r>
          </a:p>
          <a:p>
            <a:pPr lvl="1"/>
            <a:r>
              <a:rPr lang="en-US" sz="2000" dirty="0"/>
              <a:t>Penalty Kill Percentage</a:t>
            </a:r>
          </a:p>
          <a:p>
            <a:r>
              <a:rPr lang="en-US" sz="2400" dirty="0"/>
              <a:t>Created three columns based on footnotes from Hockey Reference</a:t>
            </a:r>
          </a:p>
          <a:p>
            <a:pPr lvl="1"/>
            <a:r>
              <a:rPr lang="en-US" sz="2000" dirty="0"/>
              <a:t>* = Made Playoffs</a:t>
            </a:r>
          </a:p>
          <a:p>
            <a:pPr lvl="1"/>
            <a:r>
              <a:rPr lang="en-US" sz="2000" dirty="0"/>
              <a:t># = President’s Trophy</a:t>
            </a:r>
          </a:p>
          <a:p>
            <a:pPr lvl="1"/>
            <a:r>
              <a:rPr lang="en-US" sz="2000" dirty="0"/>
              <a:t>+ = Stanley Cup Champions</a:t>
            </a:r>
          </a:p>
          <a:p>
            <a:r>
              <a:rPr lang="en-US" sz="2400" dirty="0"/>
              <a:t>Renamed “Rk” to “</a:t>
            </a:r>
            <a:r>
              <a:rPr lang="en-US" sz="2400" dirty="0" err="1"/>
              <a:t>Season_Rank</a:t>
            </a:r>
            <a:r>
              <a:rPr lang="en-US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7529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A64F381-A3C5-3E9A-5814-C6DB58382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8716"/>
            <a:ext cx="10820400" cy="66205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6240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394B1F-B4A0-40A3-F140-1BFCC516C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04" y="783669"/>
            <a:ext cx="10727192" cy="1309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0DC166-9759-A777-4B50-A6FB183D862F}"/>
              </a:ext>
            </a:extLst>
          </p:cNvPr>
          <p:cNvSpPr txBox="1"/>
          <p:nvPr/>
        </p:nvSpPr>
        <p:spPr>
          <a:xfrm>
            <a:off x="2745205" y="108284"/>
            <a:ext cx="670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Created New Data Frames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93F4F9-932D-E6E3-2F86-53212EEEB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206043"/>
            <a:ext cx="3992036" cy="2661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86CD9F-1447-EFA4-7E97-82278FA69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3206043"/>
            <a:ext cx="3657600" cy="26613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95642F-71E8-236C-21DB-066E3EF28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564" y="3206043"/>
            <a:ext cx="3992036" cy="26613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AF9FBE-6621-B34A-0874-59E8925C4EF3}"/>
              </a:ext>
            </a:extLst>
          </p:cNvPr>
          <p:cNvSpPr txBox="1"/>
          <p:nvPr/>
        </p:nvSpPr>
        <p:spPr>
          <a:xfrm>
            <a:off x="152400" y="2682823"/>
            <a:ext cx="3992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Made Playoffs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BD8346-A6BC-BAAE-4C72-7E7E6DDB18FA}"/>
              </a:ext>
            </a:extLst>
          </p:cNvPr>
          <p:cNvSpPr txBox="1"/>
          <p:nvPr/>
        </p:nvSpPr>
        <p:spPr>
          <a:xfrm>
            <a:off x="4267200" y="2682823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President’s Trophy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342E3B-6EB0-31A5-57CB-7620BFC6D7AF}"/>
              </a:ext>
            </a:extLst>
          </p:cNvPr>
          <p:cNvSpPr txBox="1"/>
          <p:nvPr/>
        </p:nvSpPr>
        <p:spPr>
          <a:xfrm>
            <a:off x="8047564" y="2682823"/>
            <a:ext cx="3992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Stanley Cup</a:t>
            </a:r>
          </a:p>
        </p:txBody>
      </p:sp>
    </p:spTree>
    <p:extLst>
      <p:ext uri="{BB962C8B-B14F-4D97-AF65-F5344CB8AC3E}">
        <p14:creationId xmlns:p14="http://schemas.microsoft.com/office/powerpoint/2010/main" val="3708517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6EE45BA-E2B4-FAEC-E63B-9AD3DDC97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504" y="156126"/>
            <a:ext cx="7772400" cy="1731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graph of different points&#10;&#10;Description automatically generated with medium confidence">
            <a:extLst>
              <a:ext uri="{FF2B5EF4-FFF2-40B4-BE49-F238E27FC236}">
                <a16:creationId xmlns:a16="http://schemas.microsoft.com/office/drawing/2014/main" id="{6CD9A7CA-BC90-1E2F-249E-332ABEDBE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536" y="2086075"/>
            <a:ext cx="7756653" cy="4555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22B245E-8B50-93C3-E0EB-DB755DF7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6" y="156127"/>
            <a:ext cx="4347408" cy="166949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What does it take to make the Playoffs?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732301-C4C6-84D4-C9A6-DE91848F2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6" y="2086075"/>
            <a:ext cx="4359440" cy="4555641"/>
          </a:xfrm>
        </p:spPr>
        <p:txBody>
          <a:bodyPr/>
          <a:lstStyle/>
          <a:p>
            <a:r>
              <a:rPr lang="en-US" dirty="0"/>
              <a:t>Used histograms to look at team points accumulated throughout the season.</a:t>
            </a:r>
          </a:p>
          <a:p>
            <a:pPr lvl="1"/>
            <a:r>
              <a:rPr lang="en-US" dirty="0"/>
              <a:t>Most Playoff teams accumulate right around 100 points throughout the year.</a:t>
            </a:r>
          </a:p>
          <a:p>
            <a:pPr lvl="1"/>
            <a:r>
              <a:rPr lang="en-US" dirty="0"/>
              <a:t>Playoff data has a large left skewed tail.</a:t>
            </a:r>
          </a:p>
        </p:txBody>
      </p:sp>
    </p:spTree>
    <p:extLst>
      <p:ext uri="{BB962C8B-B14F-4D97-AF65-F5344CB8AC3E}">
        <p14:creationId xmlns:p14="http://schemas.microsoft.com/office/powerpoint/2010/main" val="2973367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green columns&#10;&#10;Description automatically generated">
            <a:extLst>
              <a:ext uri="{FF2B5EF4-FFF2-40B4-BE49-F238E27FC236}">
                <a16:creationId xmlns:a16="http://schemas.microsoft.com/office/drawing/2014/main" id="{FF0508CC-988E-0CA7-78CC-C56192BD8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9" y="2341249"/>
            <a:ext cx="5784625" cy="4468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880AD8B-6EC3-E9CD-D103-8B24F8207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284" y="90588"/>
            <a:ext cx="7772400" cy="2124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DAF9850A-986B-5967-FD2C-F13C455E851F}"/>
              </a:ext>
            </a:extLst>
          </p:cNvPr>
          <p:cNvSpPr txBox="1">
            <a:spLocks/>
          </p:cNvSpPr>
          <p:nvPr/>
        </p:nvSpPr>
        <p:spPr>
          <a:xfrm>
            <a:off x="88231" y="532908"/>
            <a:ext cx="4162925" cy="123953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“WE WANT </a:t>
            </a:r>
          </a:p>
          <a:p>
            <a:pPr algn="ctr"/>
            <a:r>
              <a:rPr lang="en-US" b="1" dirty="0"/>
              <a:t>THE CUP!”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33459C-64BA-B736-0C61-333E2C2D1236}"/>
              </a:ext>
            </a:extLst>
          </p:cNvPr>
          <p:cNvSpPr txBox="1"/>
          <p:nvPr/>
        </p:nvSpPr>
        <p:spPr>
          <a:xfrm>
            <a:off x="5991726" y="2867400"/>
            <a:ext cx="60799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Histogram used to observe the regular season points accumulated by the Stanley Cup Champions of each season.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89 percent of the champions in the Salary Cap Era earned at least 90 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66 percent earned at least 100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Similar left skew to the Playoff teams’ histogram.</a:t>
            </a:r>
          </a:p>
        </p:txBody>
      </p:sp>
    </p:spTree>
    <p:extLst>
      <p:ext uri="{BB962C8B-B14F-4D97-AF65-F5344CB8AC3E}">
        <p14:creationId xmlns:p14="http://schemas.microsoft.com/office/powerpoint/2010/main" val="902944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943872-E35A-2944-8BE8-86B56E931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796" y="3135974"/>
            <a:ext cx="2253918" cy="1502612"/>
          </a:xfrm>
          <a:prstGeom prst="rect">
            <a:avLst/>
          </a:prstGeom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A0E5109-1C02-36B7-6F46-13E9BD14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4" y="4697727"/>
            <a:ext cx="7772400" cy="2124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shot of a screen&#10;&#10;Description automatically generated">
            <a:extLst>
              <a:ext uri="{FF2B5EF4-FFF2-40B4-BE49-F238E27FC236}">
                <a16:creationId xmlns:a16="http://schemas.microsoft.com/office/drawing/2014/main" id="{6DD3FABE-AE4D-F755-89E7-3A16F29B1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128" y="4697726"/>
            <a:ext cx="4034588" cy="2124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BEAC2-2871-26C8-EF44-B9F4BFE75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799" y="1519229"/>
            <a:ext cx="2253915" cy="1573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0E14B-EDAE-FB2C-E5D1-BA9A54578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34230"/>
            <a:ext cx="2253915" cy="143687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BB62B21-DFCE-E353-E0FA-B7471DF0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84" y="365125"/>
            <a:ext cx="9721515" cy="1325563"/>
          </a:xfrm>
        </p:spPr>
        <p:txBody>
          <a:bodyPr/>
          <a:lstStyle/>
          <a:p>
            <a:r>
              <a:rPr lang="en-US" b="1" dirty="0"/>
              <a:t>Outliers &amp; the President’s Trophy Curse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004CB23-132C-3463-261E-C043BFD93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84" y="1825625"/>
            <a:ext cx="9625263" cy="2746375"/>
          </a:xfrm>
        </p:spPr>
        <p:txBody>
          <a:bodyPr>
            <a:normAutofit/>
          </a:bodyPr>
          <a:lstStyle/>
          <a:p>
            <a:r>
              <a:rPr lang="en-US" sz="2400" dirty="0"/>
              <a:t>2 of the 18 Salary Cap Era Champions accumulated less than 80 points</a:t>
            </a:r>
          </a:p>
          <a:p>
            <a:pPr lvl="1"/>
            <a:r>
              <a:rPr lang="en-US" sz="2000" dirty="0"/>
              <a:t>2013 Chicago Blackhawks</a:t>
            </a:r>
          </a:p>
          <a:p>
            <a:pPr lvl="1"/>
            <a:r>
              <a:rPr lang="en-US" sz="2000" dirty="0"/>
              <a:t>2021 Tampa Bay Lightning</a:t>
            </a:r>
          </a:p>
          <a:p>
            <a:r>
              <a:rPr lang="en-US" sz="2400" dirty="0"/>
              <a:t>2 of the 18 Salary Cap Era Champions also won the President’s Trophy</a:t>
            </a:r>
          </a:p>
          <a:p>
            <a:pPr lvl="1"/>
            <a:r>
              <a:rPr lang="en-US" sz="2000" dirty="0"/>
              <a:t>2008 Detroit Red Wings</a:t>
            </a:r>
          </a:p>
          <a:p>
            <a:pPr lvl="1"/>
            <a:r>
              <a:rPr lang="en-US" sz="2000" dirty="0"/>
              <a:t>2013 Chicago Blackhawks</a:t>
            </a:r>
          </a:p>
        </p:txBody>
      </p:sp>
    </p:spTree>
    <p:extLst>
      <p:ext uri="{BB962C8B-B14F-4D97-AF65-F5344CB8AC3E}">
        <p14:creationId xmlns:p14="http://schemas.microsoft.com/office/powerpoint/2010/main" val="4276638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550</Words>
  <Application>Microsoft Macintosh PowerPoint</Application>
  <PresentationFormat>Widescreen</PresentationFormat>
  <Paragraphs>64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Eras Medium ITC</vt:lpstr>
      <vt:lpstr>Office Theme</vt:lpstr>
      <vt:lpstr>HOW TO WIN THE STANLEY CUP</vt:lpstr>
      <vt:lpstr>Project Overview</vt:lpstr>
      <vt:lpstr>Cleaning the Data</vt:lpstr>
      <vt:lpstr>PowerPoint Presentation</vt:lpstr>
      <vt:lpstr>PowerPoint Presentation</vt:lpstr>
      <vt:lpstr>PowerPoint Presentation</vt:lpstr>
      <vt:lpstr>What does it take to make the Playoffs?</vt:lpstr>
      <vt:lpstr>PowerPoint Presentation</vt:lpstr>
      <vt:lpstr>Outliers &amp; the President’s Trophy Curse</vt:lpstr>
      <vt:lpstr>How to win games in the NHL?</vt:lpstr>
      <vt:lpstr>Average Rankings</vt:lpstr>
      <vt:lpstr>PowerPoint Presentation</vt:lpstr>
      <vt:lpstr>Skaters &amp; Goalies</vt:lpstr>
      <vt:lpstr>Impact Players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WIN THE STANLEY CUP</dc:title>
  <dc:creator>Kuchan, Tyler</dc:creator>
  <cp:lastModifiedBy>Kuchan, Tyler</cp:lastModifiedBy>
  <cp:revision>29</cp:revision>
  <dcterms:created xsi:type="dcterms:W3CDTF">2024-03-08T21:12:40Z</dcterms:created>
  <dcterms:modified xsi:type="dcterms:W3CDTF">2024-03-09T00:25:56Z</dcterms:modified>
</cp:coreProperties>
</file>